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2"/>
  </p:notesMasterIdLst>
  <p:sldIdLst>
    <p:sldId id="256" r:id="rId2"/>
    <p:sldId id="297" r:id="rId3"/>
    <p:sldId id="273" r:id="rId4"/>
    <p:sldId id="277" r:id="rId5"/>
    <p:sldId id="278" r:id="rId6"/>
    <p:sldId id="279" r:id="rId7"/>
    <p:sldId id="259" r:id="rId8"/>
    <p:sldId id="276" r:id="rId9"/>
    <p:sldId id="288" r:id="rId10"/>
    <p:sldId id="289" r:id="rId11"/>
    <p:sldId id="298" r:id="rId12"/>
    <p:sldId id="290" r:id="rId13"/>
    <p:sldId id="291" r:id="rId14"/>
    <p:sldId id="292" r:id="rId15"/>
    <p:sldId id="293" r:id="rId16"/>
    <p:sldId id="294" r:id="rId17"/>
    <p:sldId id="295" r:id="rId18"/>
    <p:sldId id="296" r:id="rId19"/>
    <p:sldId id="287" r:id="rId20"/>
    <p:sldId id="272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106" autoAdjust="0"/>
    <p:restoredTop sz="88333" autoAdjust="0"/>
  </p:normalViewPr>
  <p:slideViewPr>
    <p:cSldViewPr>
      <p:cViewPr>
        <p:scale>
          <a:sx n="70" d="100"/>
          <a:sy n="70" d="100"/>
        </p:scale>
        <p:origin x="-82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184" y="-96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39FE64-F6CA-4A20-BF7E-B3B6FC55974B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074930-4622-4AD3-87B1-D056C2C33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074930-4622-4AD3-87B1-D056C2C333DE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074930-4622-4AD3-87B1-D056C2C333D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1DB9194-57B0-4D99-BB9F-07680D227165}" type="slidenum">
              <a:rPr lang="en-AU"/>
              <a:pPr/>
              <a:t>4</a:t>
            </a:fld>
            <a:endParaRPr lang="en-AU"/>
          </a:p>
        </p:txBody>
      </p:sp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1928813" y="142876"/>
            <a:ext cx="2667000" cy="20002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298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42876" y="2286000"/>
            <a:ext cx="6572250" cy="65722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lIns="90000" tIns="73440" rIns="90000" bIns="46800"/>
          <a:lstStyle/>
          <a:p>
            <a:pPr marL="228600" indent="-228600">
              <a:lnSpc>
                <a:spcPct val="87000"/>
              </a:lnSpc>
              <a:spcBef>
                <a:spcPct val="0"/>
              </a:spcBef>
              <a:spcAft>
                <a:spcPts val="600"/>
              </a:spcAft>
              <a:buFont typeface="Times New Roman" pitchFamily="18" charset="0"/>
              <a:buAutoNum type="arabicPeriod"/>
              <a:tabLst>
                <a:tab pos="228600" algn="l"/>
                <a:tab pos="676275" algn="l"/>
                <a:tab pos="1125538" algn="l"/>
                <a:tab pos="1574800" algn="l"/>
                <a:tab pos="2024063" algn="l"/>
                <a:tab pos="2473325" algn="l"/>
                <a:tab pos="2922588" algn="l"/>
                <a:tab pos="3371850" algn="l"/>
                <a:tab pos="3821113" algn="l"/>
                <a:tab pos="4270375" algn="l"/>
                <a:tab pos="4719638" algn="l"/>
                <a:tab pos="5168900" algn="l"/>
                <a:tab pos="5618163" algn="l"/>
                <a:tab pos="6067425" algn="l"/>
                <a:tab pos="6516688" algn="l"/>
                <a:tab pos="6965950" algn="l"/>
                <a:tab pos="7415213" algn="l"/>
                <a:tab pos="7864475" algn="l"/>
                <a:tab pos="8313738" algn="l"/>
                <a:tab pos="8763000" algn="l"/>
                <a:tab pos="9212263" algn="l"/>
              </a:tabLst>
            </a:pPr>
            <a:r>
              <a:rPr lang="en-AU" sz="1100" dirty="0">
                <a:latin typeface="Arial" pitchFamily="34" charset="0"/>
              </a:rPr>
              <a:t>The way we re-organise teaching</a:t>
            </a:r>
          </a:p>
          <a:p>
            <a:pPr marL="228600" indent="-228600">
              <a:lnSpc>
                <a:spcPct val="87000"/>
              </a:lnSpc>
              <a:spcBef>
                <a:spcPct val="0"/>
              </a:spcBef>
              <a:spcAft>
                <a:spcPts val="600"/>
              </a:spcAft>
              <a:buFont typeface="Times New Roman" pitchFamily="18" charset="0"/>
              <a:buAutoNum type="arabicPeriod"/>
              <a:tabLst>
                <a:tab pos="228600" algn="l"/>
                <a:tab pos="676275" algn="l"/>
                <a:tab pos="1125538" algn="l"/>
                <a:tab pos="1574800" algn="l"/>
                <a:tab pos="2024063" algn="l"/>
                <a:tab pos="2473325" algn="l"/>
                <a:tab pos="2922588" algn="l"/>
                <a:tab pos="3371850" algn="l"/>
                <a:tab pos="3821113" algn="l"/>
                <a:tab pos="4270375" algn="l"/>
                <a:tab pos="4719638" algn="l"/>
                <a:tab pos="5168900" algn="l"/>
                <a:tab pos="5618163" algn="l"/>
                <a:tab pos="6067425" algn="l"/>
                <a:tab pos="6516688" algn="l"/>
                <a:tab pos="6965950" algn="l"/>
                <a:tab pos="7415213" algn="l"/>
                <a:tab pos="7864475" algn="l"/>
                <a:tab pos="8313738" algn="l"/>
                <a:tab pos="8763000" algn="l"/>
                <a:tab pos="9212263" algn="l"/>
              </a:tabLst>
            </a:pPr>
            <a:r>
              <a:rPr lang="en-AU" sz="1100" dirty="0">
                <a:latin typeface="Arial" pitchFamily="34" charset="0"/>
              </a:rPr>
              <a:t>The way we re-think about learning</a:t>
            </a:r>
          </a:p>
          <a:p>
            <a:pPr marL="228600" indent="-228600">
              <a:lnSpc>
                <a:spcPct val="87000"/>
              </a:lnSpc>
              <a:spcBef>
                <a:spcPct val="0"/>
              </a:spcBef>
              <a:spcAft>
                <a:spcPts val="600"/>
              </a:spcAft>
              <a:buFont typeface="Times New Roman" pitchFamily="18" charset="0"/>
              <a:buAutoNum type="arabicPeriod"/>
              <a:tabLst>
                <a:tab pos="228600" algn="l"/>
                <a:tab pos="676275" algn="l"/>
                <a:tab pos="1125538" algn="l"/>
                <a:tab pos="1574800" algn="l"/>
                <a:tab pos="2024063" algn="l"/>
                <a:tab pos="2473325" algn="l"/>
                <a:tab pos="2922588" algn="l"/>
                <a:tab pos="3371850" algn="l"/>
                <a:tab pos="3821113" algn="l"/>
                <a:tab pos="4270375" algn="l"/>
                <a:tab pos="4719638" algn="l"/>
                <a:tab pos="5168900" algn="l"/>
                <a:tab pos="5618163" algn="l"/>
                <a:tab pos="6067425" algn="l"/>
                <a:tab pos="6516688" algn="l"/>
                <a:tab pos="6965950" algn="l"/>
                <a:tab pos="7415213" algn="l"/>
                <a:tab pos="7864475" algn="l"/>
                <a:tab pos="8313738" algn="l"/>
                <a:tab pos="8763000" algn="l"/>
                <a:tab pos="9212263" algn="l"/>
              </a:tabLst>
            </a:pPr>
            <a:r>
              <a:rPr lang="en-AU" sz="1100" dirty="0">
                <a:latin typeface="Arial" pitchFamily="34" charset="0"/>
              </a:rPr>
              <a:t>The way we re-use new technologies</a:t>
            </a:r>
          </a:p>
        </p:txBody>
      </p:sp>
      <p:sp>
        <p:nvSpPr>
          <p:cNvPr id="55299" name="Text Box 3"/>
          <p:cNvSpPr txBox="1">
            <a:spLocks noChangeArrowheads="1"/>
          </p:cNvSpPr>
          <p:nvPr/>
        </p:nvSpPr>
        <p:spPr bwMode="auto">
          <a:xfrm>
            <a:off x="3884613" y="8685214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69480" rIns="90000" bIns="46800" anchor="b"/>
          <a:lstStyle/>
          <a:p>
            <a:pPr algn="r">
              <a:lnSpc>
                <a:spcPct val="9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6E833C97-2CB2-4D64-A70B-C9BC74C0FD18}" type="slidenum">
              <a:rPr lang="en-AU" sz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 algn="r">
                <a:lnSpc>
                  <a:spcPct val="90000"/>
                </a:lnSpc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4</a:t>
            </a:fld>
            <a:endParaRPr lang="en-AU" sz="120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if we are to survive the 21</a:t>
            </a:r>
            <a:r>
              <a:rPr lang="en-US" sz="1200" kern="1200" baseline="30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century Tsunamis, we need to learn how to swim,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facilitate learning and </a:t>
            </a:r>
            <a:r>
              <a:rPr lang="en-US" sz="1200" u="sng" kern="1200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incorporating</a:t>
            </a:r>
            <a:r>
              <a:rPr lang="en-US" sz="1200" kern="1200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u="sng" kern="1200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CHANGE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to manage instead of trying to </a:t>
            </a:r>
            <a:r>
              <a:rPr lang="en-US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Control</a:t>
            </a:r>
            <a:r>
              <a:rPr lang="en-US" sz="1200" u="sng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it.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This can be achieved by: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3C8F79-BFAA-43B9-B97C-3C499CC1AE0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074930-4622-4AD3-87B1-D056C2C333D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was  student dealt with it by having guidance, and lots of support.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074930-4622-4AD3-87B1-D056C2C333DE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074930-4622-4AD3-87B1-D056C2C333DE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359E3-46F5-4EB6-9625-175D96069A6B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62218-6269-4B1A-84E5-CB9CDC39BE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359E3-46F5-4EB6-9625-175D96069A6B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62218-6269-4B1A-84E5-CB9CDC39BE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359E3-46F5-4EB6-9625-175D96069A6B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62218-6269-4B1A-84E5-CB9CDC39BE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359E3-46F5-4EB6-9625-175D96069A6B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62218-6269-4B1A-84E5-CB9CDC39BE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359E3-46F5-4EB6-9625-175D96069A6B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62218-6269-4B1A-84E5-CB9CDC39BE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359E3-46F5-4EB6-9625-175D96069A6B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62218-6269-4B1A-84E5-CB9CDC39BE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359E3-46F5-4EB6-9625-175D96069A6B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62218-6269-4B1A-84E5-CB9CDC39BE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359E3-46F5-4EB6-9625-175D96069A6B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62218-6269-4B1A-84E5-CB9CDC39BE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359E3-46F5-4EB6-9625-175D96069A6B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62218-6269-4B1A-84E5-CB9CDC39BE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359E3-46F5-4EB6-9625-175D96069A6B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62218-6269-4B1A-84E5-CB9CDC39BE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359E3-46F5-4EB6-9625-175D96069A6B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E62218-6269-4B1A-84E5-CB9CDC39BE6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D4359E3-46F5-4EB6-9625-175D96069A6B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E62218-6269-4B1A-84E5-CB9CDC39BE6D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odc2-scc-nnu.wikispaces.com/10+Org.+Change+Mgmt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arafatmy@najah.edu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410200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ctr"/>
            <a:r>
              <a:rPr lang="ar-SA" sz="6000" dirty="0" smtClean="0">
                <a:solidFill>
                  <a:srgbClr val="FF0000"/>
                </a:solidFill>
              </a:rPr>
              <a:t>مأسـسـة  الادارة الالكترونية</a:t>
            </a:r>
            <a:r>
              <a:rPr lang="en-US" sz="4900" b="1" dirty="0" smtClean="0">
                <a:solidFill>
                  <a:schemeClr val="tx1"/>
                </a:solidFill>
              </a:rPr>
              <a:t/>
            </a:r>
            <a:br>
              <a:rPr lang="en-US" sz="4900" b="1" dirty="0" smtClean="0">
                <a:solidFill>
                  <a:schemeClr val="tx1"/>
                </a:solidFill>
              </a:rPr>
            </a:br>
            <a:r>
              <a:rPr lang="en-US" sz="6000" dirty="0" smtClean="0">
                <a:solidFill>
                  <a:schemeClr val="accent2"/>
                </a:solidFill>
                <a:effectLst/>
              </a:rPr>
              <a:t>Constructive Alignment</a:t>
            </a:r>
            <a:br>
              <a:rPr lang="en-US" sz="6000" dirty="0" smtClean="0">
                <a:solidFill>
                  <a:schemeClr val="accent2"/>
                </a:solidFill>
                <a:effectLst/>
              </a:rPr>
            </a:br>
            <a:r>
              <a:rPr lang="en-US" sz="6000" dirty="0" smtClean="0">
                <a:solidFill>
                  <a:schemeClr val="accent2"/>
                </a:solidFill>
                <a:effectLst/>
              </a:rPr>
              <a:t/>
            </a:r>
            <a:br>
              <a:rPr lang="en-US" sz="6000" dirty="0" smtClean="0">
                <a:solidFill>
                  <a:schemeClr val="accent2"/>
                </a:solidFill>
                <a:effectLst/>
              </a:rPr>
            </a:br>
            <a:r>
              <a:rPr lang="en-US" sz="27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7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49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عنوان فرعي 3"/>
          <p:cNvSpPr>
            <a:spLocks noGrp="1"/>
          </p:cNvSpPr>
          <p:nvPr>
            <p:ph type="subTitle" idx="1"/>
          </p:nvPr>
        </p:nvSpPr>
        <p:spPr>
          <a:xfrm>
            <a:off x="0" y="5562600"/>
            <a:ext cx="9144000" cy="1295400"/>
          </a:xfrm>
          <a:solidFill>
            <a:schemeClr val="bg1"/>
          </a:solidFill>
        </p:spPr>
        <p:txBody>
          <a:bodyPr>
            <a:normAutofit fontScale="92500" lnSpcReduction="20000"/>
          </a:bodyPr>
          <a:lstStyle/>
          <a:p>
            <a:pPr indent="290513" algn="l"/>
            <a:r>
              <a:rPr lang="en-US" sz="2000" dirty="0" smtClean="0">
                <a:latin typeface="+mj-lt"/>
              </a:rPr>
              <a:t>Maher  ARAFAT,</a:t>
            </a:r>
          </a:p>
          <a:p>
            <a:pPr indent="290513" algn="l"/>
            <a:r>
              <a:rPr lang="en-US" sz="2000" dirty="0" smtClean="0">
                <a:latin typeface="+mj-lt"/>
              </a:rPr>
              <a:t>An-Najah National University</a:t>
            </a:r>
          </a:p>
          <a:p>
            <a:pPr indent="290513" algn="l"/>
            <a:r>
              <a:rPr lang="en-US" sz="2000" dirty="0" smtClean="0">
                <a:latin typeface="+mj-lt"/>
              </a:rPr>
              <a:t>College of Engineering. &amp; IT, Dept. MIS. </a:t>
            </a:r>
          </a:p>
          <a:p>
            <a:pPr indent="290513" algn="l"/>
            <a:r>
              <a:rPr lang="en-US" sz="2000" dirty="0" smtClean="0">
                <a:latin typeface="+mj-lt"/>
              </a:rPr>
              <a:t>June 2st, 2014</a:t>
            </a:r>
          </a:p>
          <a:p>
            <a:pPr algn="l"/>
            <a:endParaRPr lang="en-US" sz="40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305800" cy="5562600"/>
          </a:xfrm>
        </p:spPr>
        <p:txBody>
          <a:bodyPr>
            <a:normAutofit fontScale="85000" lnSpcReduction="10000"/>
          </a:bodyPr>
          <a:lstStyle/>
          <a:p>
            <a:pPr algn="r" rtl="1"/>
            <a:r>
              <a:rPr lang="ar-SA" b="1" dirty="0" smtClean="0"/>
              <a:t>المعلومة </a:t>
            </a:r>
            <a:r>
              <a:rPr lang="ar-SA" dirty="0" smtClean="0"/>
              <a:t>: هي بيانات تم معالجتها (حاسوبياً او ذهنياً) ذات دلالات </a:t>
            </a:r>
            <a:r>
              <a:rPr lang="ar-SA" b="1" dirty="0" smtClean="0"/>
              <a:t>يمكن ان يستفاد منها ! </a:t>
            </a:r>
            <a:endParaRPr lang="ar-SA" dirty="0" smtClean="0"/>
          </a:p>
          <a:p>
            <a:pPr algn="r" rtl="1"/>
            <a:r>
              <a:rPr lang="ar-SA" b="1" dirty="0" smtClean="0"/>
              <a:t>المعرفة </a:t>
            </a:r>
            <a:r>
              <a:rPr lang="ar-SA" dirty="0" smtClean="0"/>
              <a:t>: هياكل وتركيبات دماغية في مواضيع متعدده، ذات صفه فردية، نتيجة للتفكر و التأمل، الخبرات السابقة و الحوارات، التنشئه والتربية، البيئة المحيطة ...   </a:t>
            </a:r>
          </a:p>
          <a:p>
            <a:pPr algn="r" rtl="1"/>
            <a:r>
              <a:rPr lang="ar-SA" b="1" dirty="0" smtClean="0"/>
              <a:t>القوة </a:t>
            </a:r>
            <a:r>
              <a:rPr lang="ar-SA" dirty="0" smtClean="0"/>
              <a:t>: ان تجعل من حولك بالقيام بمهام على غير ارادتهم.</a:t>
            </a:r>
          </a:p>
          <a:p>
            <a:pPr algn="r" rtl="1"/>
            <a:r>
              <a:rPr lang="ar-SA" b="1" dirty="0" smtClean="0"/>
              <a:t>السلطة</a:t>
            </a:r>
            <a:r>
              <a:rPr lang="ar-SA" dirty="0" smtClean="0"/>
              <a:t>: ان يقوم الناس بهذه المهام بارادتهم. </a:t>
            </a:r>
          </a:p>
          <a:p>
            <a:pPr algn="r" rtl="1"/>
            <a:r>
              <a:rPr lang="ar-SA" b="1" dirty="0" smtClean="0"/>
              <a:t>المنظمة </a:t>
            </a:r>
            <a:r>
              <a:rPr lang="ar-SA" dirty="0" smtClean="0"/>
              <a:t>: في ابسط تعريفاتها (هي نتيجة الاتفاق ما بين مجموعة من المهتمين لتحقيق اهداف واضحة ومشتركة، من خلال مهام و انشطة محدده ( دور واضح)، ملتزمين بقواعد تحدد طبيعة السلوك داخل اطار محدد)</a:t>
            </a:r>
            <a:endParaRPr lang="en-US" dirty="0" smtClean="0"/>
          </a:p>
          <a:p>
            <a:pPr algn="r" rtl="1">
              <a:buNone/>
            </a:pPr>
            <a:endParaRPr lang="ar-SA" dirty="0" smtClean="0"/>
          </a:p>
          <a:p>
            <a:pPr algn="r" rtl="1"/>
            <a:r>
              <a:rPr lang="ar-SA" b="1" dirty="0" smtClean="0"/>
              <a:t>المؤسسة </a:t>
            </a:r>
            <a:r>
              <a:rPr lang="ar-SA" dirty="0" smtClean="0"/>
              <a:t>: اطار محدد لهيكل رسمي اجتماعي متكامل ومتناغم في بيئة مستقره خالية من النزاعات. </a:t>
            </a:r>
            <a:r>
              <a:rPr lang="en-US" dirty="0" smtClean="0"/>
              <a:t>Formation</a:t>
            </a:r>
          </a:p>
          <a:p>
            <a:pPr algn="r" rtl="1"/>
            <a:r>
              <a:rPr lang="ar-SA" b="1" dirty="0" smtClean="0"/>
              <a:t>المأسسة </a:t>
            </a:r>
            <a:r>
              <a:rPr lang="ar-SA" dirty="0" smtClean="0"/>
              <a:t>: ضرورة لضمان الاداء المؤسسي من خلال </a:t>
            </a:r>
            <a:r>
              <a:rPr lang="ar-SA" b="1" dirty="0" smtClean="0"/>
              <a:t>توجيه انشطة وسلوك الافراد لتصبح ممارسات مقبوله و معتمده تتوافق/تتعارض لتشكل ثقافة المؤسسة</a:t>
            </a:r>
            <a:r>
              <a:rPr lang="ar-SA" dirty="0" smtClean="0"/>
              <a:t>،   </a:t>
            </a:r>
            <a:r>
              <a:rPr lang="en-US" dirty="0" smtClean="0"/>
              <a:t>Transformation</a:t>
            </a:r>
          </a:p>
          <a:p>
            <a:pPr algn="r" rtl="1"/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305800" cy="457200"/>
          </a:xfrm>
        </p:spPr>
        <p:txBody>
          <a:bodyPr>
            <a:normAutofit lnSpcReduction="10000"/>
          </a:bodyPr>
          <a:lstStyle/>
          <a:p>
            <a:pPr algn="l">
              <a:buNone/>
            </a:pPr>
            <a:r>
              <a:rPr lang="en-US" dirty="0" smtClean="0"/>
              <a:t>Constructive Alignment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143000" y="1600200"/>
            <a:ext cx="54864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Org. Structure.</a:t>
            </a:r>
          </a:p>
          <a:p>
            <a:r>
              <a:rPr lang="en-US" sz="3200" dirty="0" smtClean="0"/>
              <a:t>Org. Culture.</a:t>
            </a:r>
          </a:p>
          <a:p>
            <a:r>
              <a:rPr lang="en-US" sz="3200" dirty="0" smtClean="0"/>
              <a:t>Org. Behavior.</a:t>
            </a:r>
          </a:p>
          <a:p>
            <a:r>
              <a:rPr lang="en-US" sz="3200" dirty="0" smtClean="0"/>
              <a:t>Technology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229600" cy="704088"/>
          </a:xfrm>
        </p:spPr>
        <p:txBody>
          <a:bodyPr>
            <a:noAutofit/>
          </a:bodyPr>
          <a:lstStyle/>
          <a:p>
            <a:r>
              <a:rPr lang="en-US" sz="4000" dirty="0" smtClean="0"/>
              <a:t>Competitive – Comparative Advantages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3474720"/>
          </a:xfrm>
        </p:spPr>
        <p:txBody>
          <a:bodyPr>
            <a:normAutofit lnSpcReduction="10000"/>
          </a:bodyPr>
          <a:lstStyle/>
          <a:p>
            <a:pPr algn="r" rtl="1">
              <a:buNone/>
            </a:pPr>
            <a:r>
              <a:rPr lang="ar-SA" dirty="0" smtClean="0"/>
              <a:t>على مدى العقدين الماضيين، لوحظ تنامي الاهتمام بالدور الاستراتيجي الذي يمكن ان تحرزة  </a:t>
            </a:r>
            <a:r>
              <a:rPr lang="en-US" dirty="0" smtClean="0"/>
              <a:t>ICT</a:t>
            </a:r>
            <a:r>
              <a:rPr lang="ar-SA" dirty="0" smtClean="0"/>
              <a:t> تجسيداً لما قدمه </a:t>
            </a:r>
            <a:r>
              <a:rPr lang="ar-SA" b="1" dirty="0" smtClean="0"/>
              <a:t>مايكل</a:t>
            </a:r>
            <a:r>
              <a:rPr lang="ar-SA" dirty="0" smtClean="0"/>
              <a:t> </a:t>
            </a:r>
            <a:r>
              <a:rPr lang="ar-SA" b="1" dirty="0" smtClean="0"/>
              <a:t>بورتر حول الميزات التنافسية</a:t>
            </a:r>
            <a:r>
              <a:rPr lang="ar-SA" dirty="0" smtClean="0"/>
              <a:t> </a:t>
            </a:r>
            <a:r>
              <a:rPr lang="ar-SA" b="1" dirty="0" smtClean="0"/>
              <a:t>والميزات التفضيلية </a:t>
            </a:r>
            <a:r>
              <a:rPr lang="ar-SA" dirty="0" smtClean="0"/>
              <a:t>بين المؤسسات المتنافسة.</a:t>
            </a:r>
          </a:p>
          <a:p>
            <a:pPr algn="r" rtl="1">
              <a:buNone/>
            </a:pPr>
            <a:r>
              <a:rPr lang="ar-SA" dirty="0" smtClean="0"/>
              <a:t> كذلك والى ابعد من ذلك في اهمية المعرفة في ضمان تحقيق </a:t>
            </a:r>
            <a:r>
              <a:rPr lang="ar-SA" b="1" dirty="0" smtClean="0"/>
              <a:t>الاستدامة</a:t>
            </a:r>
            <a:r>
              <a:rPr lang="ar-SA" dirty="0" smtClean="0"/>
              <a:t> في الحفاظ على </a:t>
            </a:r>
            <a:r>
              <a:rPr lang="ar-SA" b="1" dirty="0" smtClean="0"/>
              <a:t>التطور الدائم للاداء المؤسسي </a:t>
            </a:r>
            <a:r>
              <a:rPr lang="ar-SA" dirty="0" smtClean="0"/>
              <a:t>من خلال </a:t>
            </a:r>
            <a:r>
              <a:rPr lang="ar-SA" b="1" dirty="0" smtClean="0"/>
              <a:t>مرونتها التنظيمية </a:t>
            </a:r>
            <a:r>
              <a:rPr lang="ar-SA" dirty="0" smtClean="0"/>
              <a:t>وقدرتهاعلى </a:t>
            </a:r>
            <a:r>
              <a:rPr lang="ar-SA" b="1" dirty="0" smtClean="0"/>
              <a:t>التكيف</a:t>
            </a:r>
            <a:r>
              <a:rPr lang="ar-SA" dirty="0" smtClean="0"/>
              <a:t> مع المتغيرات البيئية و التقنية (اي تعديل ممارساتها).</a:t>
            </a:r>
          </a:p>
          <a:p>
            <a:pPr algn="r" rtl="1">
              <a:buNone/>
            </a:pPr>
            <a:endParaRPr lang="ar-SA" dirty="0" smtClean="0"/>
          </a:p>
          <a:p>
            <a:pPr algn="r" rtl="1">
              <a:buNone/>
            </a:pPr>
            <a:r>
              <a:rPr lang="ar-SA" dirty="0" smtClean="0"/>
              <a:t> وعلية تصبح المعرفة من اهم المصادر في عصر المعرفة و اقتصاد المعرفة.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5867400"/>
            <a:ext cx="8153400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Advantages, Sustainability, Continuous Improvements, Flexibility, 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Adaptability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32688"/>
          </a:xfrm>
          <a:solidFill>
            <a:schemeClr val="tx2">
              <a:lumMod val="20000"/>
              <a:lumOff val="80000"/>
            </a:schemeClr>
          </a:soli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“The strategic role of IT, believe it, act on it, or become a footnote in history”              J. O’Brien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2941320"/>
          </a:xfrm>
        </p:spPr>
        <p:txBody>
          <a:bodyPr/>
          <a:lstStyle/>
          <a:p>
            <a:pPr algn="r" rtl="1">
              <a:buNone/>
            </a:pPr>
            <a:r>
              <a:rPr lang="ar-SA" b="1" dirty="0" smtClean="0"/>
              <a:t>الدور الاستراتيجي لتقنية المعلومات …..   </a:t>
            </a:r>
            <a:endParaRPr lang="ar-SA" dirty="0" smtClean="0"/>
          </a:p>
          <a:p>
            <a:pPr marL="519113" indent="-519113" algn="r" rtl="1">
              <a:buNone/>
            </a:pPr>
            <a:r>
              <a:rPr lang="ar-SA" dirty="0" smtClean="0"/>
              <a:t>1- تطوير اجراءات العمل  ( اسرع ، اسهل، اقل تكلفة،  وتساهم  بشكل ايجابي في تحقيق اهداف المؤسسة)</a:t>
            </a:r>
          </a:p>
          <a:p>
            <a:pPr marL="463550" indent="-463550" algn="r" rtl="1">
              <a:buNone/>
            </a:pPr>
            <a:r>
              <a:rPr lang="ar-SA" dirty="0" smtClean="0"/>
              <a:t>2- تحسن عملية اتخاذ القرارات  (اقرارات في حالة تأكد اكبر، و مخاطر اقل،  و تساه بشكل ايجابي في تحقيق اهداف المؤسسة)</a:t>
            </a:r>
          </a:p>
          <a:p>
            <a:pPr algn="r" rtl="1">
              <a:buNone/>
            </a:pPr>
            <a:r>
              <a:rPr lang="ar-SA" dirty="0" smtClean="0"/>
              <a:t>3- تحقيق ميزات تنافسية   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5181600"/>
            <a:ext cx="7543800" cy="523220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   IT Doesn’t Matter</a:t>
            </a:r>
            <a:r>
              <a:rPr lang="en-US" dirty="0" smtClean="0"/>
              <a:t>,                        Nicolas Carr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38200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 rtl="1"/>
            <a:r>
              <a:rPr lang="ar-SA" sz="3600" b="1" dirty="0" smtClean="0"/>
              <a:t>الفجوة الرقمية و السعي الدائم لتحقيق اكبر قدر من للمواكبة …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1950720"/>
          </a:xfrm>
        </p:spPr>
        <p:txBody>
          <a:bodyPr/>
          <a:lstStyle/>
          <a:p>
            <a:pPr algn="r" rtl="1">
              <a:buNone/>
            </a:pPr>
            <a:r>
              <a:rPr lang="ar-SA" dirty="0" smtClean="0"/>
              <a:t>المواكبة في اقتناء التقنيات ….</a:t>
            </a:r>
          </a:p>
          <a:p>
            <a:pPr algn="r" rtl="1">
              <a:buNone/>
            </a:pPr>
            <a:r>
              <a:rPr lang="ar-SA" dirty="0" smtClean="0"/>
              <a:t>المواكبة في استخدام التقنيات ….</a:t>
            </a:r>
          </a:p>
          <a:p>
            <a:pPr algn="r">
              <a:buNone/>
            </a:pPr>
            <a:r>
              <a:rPr lang="ar-SA" dirty="0" smtClean="0"/>
              <a:t>ام المواكبة في اعتماد افضل الممارسات في كيفية استخدام التقنيات.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856488"/>
          </a:xfrm>
          <a:ln>
            <a:solidFill>
              <a:srgbClr val="FF0000"/>
            </a:solidFill>
          </a:ln>
        </p:spPr>
        <p:txBody>
          <a:bodyPr>
            <a:noAutofit/>
          </a:bodyPr>
          <a:lstStyle/>
          <a:p>
            <a:pPr algn="r" rtl="1"/>
            <a:r>
              <a:rPr lang="ar-SA" sz="4000" b="1" dirty="0" smtClean="0"/>
              <a:t>العوامل المؤثرة - </a:t>
            </a:r>
            <a:r>
              <a:rPr lang="ar-SA" sz="3600" b="1" dirty="0" smtClean="0"/>
              <a:t>اسباب التحول الى تطبيق الادارة الالكترونية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dirty="0" smtClean="0"/>
              <a:t>اثر الثقافة التنظيمية … العنصر البشري</a:t>
            </a:r>
          </a:p>
          <a:p>
            <a:pPr algn="r" rtl="1"/>
            <a:r>
              <a:rPr lang="ar-SA" dirty="0" smtClean="0"/>
              <a:t>اثر النمط الاداري ...</a:t>
            </a:r>
          </a:p>
          <a:p>
            <a:pPr algn="r" rtl="1"/>
            <a:r>
              <a:rPr lang="ar-SA" dirty="0" smtClean="0"/>
              <a:t>اثر حجم المنظمة …</a:t>
            </a:r>
          </a:p>
          <a:p>
            <a:pPr algn="r" rtl="1"/>
            <a:r>
              <a:rPr lang="ar-SA" dirty="0" smtClean="0"/>
              <a:t>اثر البيئة ...</a:t>
            </a:r>
          </a:p>
          <a:p>
            <a:pPr algn="r" rtl="1"/>
            <a:r>
              <a:rPr lang="ar-SA" dirty="0" smtClean="0"/>
              <a:t>اثر  الحداثة … </a:t>
            </a:r>
          </a:p>
          <a:p>
            <a:pPr algn="r" rtl="1"/>
            <a:r>
              <a:rPr lang="ar-SA" dirty="0" smtClean="0"/>
              <a:t>اثر المنافسة …</a:t>
            </a:r>
            <a:endParaRPr lang="en-US" dirty="0" smtClean="0"/>
          </a:p>
          <a:p>
            <a:pPr algn="r" rtl="1">
              <a:buNone/>
            </a:pPr>
            <a:r>
              <a:rPr lang="ar-SA" dirty="0" smtClean="0"/>
              <a:t/>
            </a:r>
            <a:br>
              <a:rPr lang="ar-SA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67512"/>
          </a:xfrm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ctr"/>
            <a:r>
              <a:rPr lang="ar-SA" sz="4000" b="1" dirty="0" smtClean="0"/>
              <a:t>الادارة الالكترونية ليست حوسبة للممارسات التقليدية</a:t>
            </a:r>
            <a:r>
              <a:rPr lang="ar-SA" sz="4000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None/>
            </a:pPr>
            <a:r>
              <a:rPr lang="ar-SA" dirty="0" smtClean="0"/>
              <a:t/>
            </a:r>
            <a:br>
              <a:rPr lang="ar-SA" dirty="0" smtClean="0"/>
            </a:br>
            <a:r>
              <a:rPr lang="ar-SA" b="1" dirty="0" smtClean="0"/>
              <a:t>الادارة الالكترونية …. قرار</a:t>
            </a:r>
            <a:r>
              <a:rPr lang="en-US" b="1" dirty="0" smtClean="0"/>
              <a:t>  </a:t>
            </a:r>
            <a:r>
              <a:rPr lang="ar-SA" b="1" dirty="0" smtClean="0"/>
              <a:t> وليست خيار.</a:t>
            </a:r>
            <a:endParaRPr lang="ar-SA" dirty="0" smtClean="0"/>
          </a:p>
          <a:p>
            <a:pPr algn="r" rtl="1">
              <a:buNone/>
            </a:pPr>
            <a:r>
              <a:rPr lang="ar-SA" b="1" dirty="0" smtClean="0"/>
              <a:t>هي قرار للتحول و مأسـسـة التغيير </a:t>
            </a:r>
            <a:endParaRPr lang="ar-SA" dirty="0" smtClean="0"/>
          </a:p>
          <a:p>
            <a:pPr algn="r" rtl="1">
              <a:buNone/>
            </a:pPr>
            <a:r>
              <a:rPr lang="ar-SA" dirty="0" smtClean="0"/>
              <a:t>ضمن الخطة الاستراتيجية للمؤسسة</a:t>
            </a:r>
          </a:p>
          <a:p>
            <a:pPr algn="l">
              <a:buNone/>
            </a:pPr>
            <a:endParaRPr lang="en-US" dirty="0" smtClean="0"/>
          </a:p>
          <a:p>
            <a:pPr algn="l">
              <a:buNone/>
            </a:pPr>
            <a:r>
              <a:rPr lang="en-US" dirty="0" smtClean="0"/>
              <a:t>Holistic &amp; Futuristic</a:t>
            </a:r>
            <a:r>
              <a:rPr lang="en-US" b="1" dirty="0" smtClean="0"/>
              <a:t> </a:t>
            </a:r>
            <a:r>
              <a:rPr lang="en-US" dirty="0" smtClean="0"/>
              <a:t>Trans-Formational Plan</a:t>
            </a:r>
          </a:p>
          <a:p>
            <a:pPr algn="r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5334000"/>
            <a:ext cx="78486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The problem of  “Efficiently utilizing bad practices”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847088"/>
          </a:xfrm>
          <a:ln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en-US" dirty="0" smtClean="0"/>
              <a:t>Technical vs. Adaptive Change</a:t>
            </a:r>
            <a:r>
              <a:rPr lang="ar-SA" dirty="0" smtClean="0"/>
              <a:t/>
            </a:r>
            <a:br>
              <a:rPr lang="ar-SA" dirty="0" smtClean="0"/>
            </a:br>
            <a:r>
              <a:rPr lang="en-US" sz="2200" dirty="0" smtClean="0"/>
              <a:t>The problem of trying to change our mindsets through skills sets</a:t>
            </a:r>
            <a:br>
              <a:rPr lang="en-US" sz="2200" dirty="0" smtClean="0"/>
            </a:br>
            <a:r>
              <a:rPr lang="en-US" sz="2200" dirty="0" smtClean="0"/>
              <a:t>Bob </a:t>
            </a:r>
            <a:r>
              <a:rPr lang="en-US" sz="2200" dirty="0" err="1" smtClean="0"/>
              <a:t>Kegan</a:t>
            </a:r>
            <a:r>
              <a:rPr lang="en-US" sz="2200" dirty="0" smtClean="0"/>
              <a:t> and Lisa </a:t>
            </a:r>
            <a:r>
              <a:rPr lang="en-US" sz="2200" dirty="0" err="1" smtClean="0"/>
              <a:t>Lahey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64080"/>
            <a:ext cx="8686800" cy="4389120"/>
          </a:xfrm>
        </p:spPr>
        <p:txBody>
          <a:bodyPr>
            <a:normAutofit/>
          </a:bodyPr>
          <a:lstStyle/>
          <a:p>
            <a:pPr marL="287338" indent="-287338"/>
            <a:r>
              <a:rPr lang="en-US" dirty="0" smtClean="0"/>
              <a:t>Technical Change (</a:t>
            </a:r>
            <a:r>
              <a:rPr lang="en-US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Skills Sets</a:t>
            </a:r>
            <a:r>
              <a:rPr lang="en-US" dirty="0" smtClean="0"/>
              <a:t>)  </a:t>
            </a:r>
            <a:r>
              <a:rPr lang="en-US" dirty="0" smtClean="0">
                <a:solidFill>
                  <a:srgbClr val="FF0000"/>
                </a:solidFill>
              </a:rPr>
              <a:t>Formational Change</a:t>
            </a:r>
            <a:r>
              <a:rPr lang="en-US" dirty="0" smtClean="0"/>
              <a:t> </a:t>
            </a:r>
          </a:p>
          <a:p>
            <a:pPr marL="287338" indent="0">
              <a:buNone/>
            </a:pPr>
            <a:r>
              <a:rPr lang="en-US" dirty="0" smtClean="0"/>
              <a:t>Routine Behavior and Preferences.   </a:t>
            </a:r>
            <a:r>
              <a:rPr lang="ar-SA" dirty="0" smtClean="0"/>
              <a:t>شكلي ظاهر للعيان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Adaptive Change (</a:t>
            </a:r>
            <a:r>
              <a:rPr lang="en-US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Mind Sets</a:t>
            </a:r>
            <a:r>
              <a:rPr lang="en-US" dirty="0" smtClean="0"/>
              <a:t>) </a:t>
            </a:r>
            <a:r>
              <a:rPr lang="en-US" dirty="0" err="1" smtClean="0">
                <a:solidFill>
                  <a:srgbClr val="FF0000"/>
                </a:solidFill>
              </a:rPr>
              <a:t>TransFormational</a:t>
            </a:r>
            <a:r>
              <a:rPr lang="en-US" dirty="0" smtClean="0">
                <a:solidFill>
                  <a:srgbClr val="FF0000"/>
                </a:solidFill>
              </a:rPr>
              <a:t> Change</a:t>
            </a:r>
          </a:p>
          <a:p>
            <a:pPr marL="341313" indent="-341313">
              <a:buNone/>
            </a:pPr>
            <a:r>
              <a:rPr lang="en-US" dirty="0" smtClean="0"/>
              <a:t>Changes in Minds and Hearts.</a:t>
            </a:r>
            <a:r>
              <a:rPr lang="ar-SA" dirty="0" smtClean="0"/>
              <a:t>  بنيوي... جذري ... جوهري...   </a:t>
            </a:r>
            <a:endParaRPr lang="en-US" dirty="0" smtClean="0"/>
          </a:p>
          <a:p>
            <a:pPr marL="736600" indent="-73660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ar-SA" sz="1800" dirty="0" smtClean="0"/>
          </a:p>
          <a:p>
            <a:pPr marL="736600" indent="-736600">
              <a:buNone/>
            </a:pPr>
            <a:endParaRPr lang="ar-SA" sz="1800" dirty="0" smtClean="0"/>
          </a:p>
          <a:p>
            <a:pPr marL="736600" indent="-736600">
              <a:buNone/>
            </a:pPr>
            <a:r>
              <a:rPr lang="en-US" sz="1800" dirty="0" smtClean="0">
                <a:hlinkClick r:id="rId2"/>
              </a:rPr>
              <a:t>Video link</a:t>
            </a:r>
            <a:r>
              <a:rPr lang="en-US" sz="1800" dirty="0" smtClean="0"/>
              <a:t>                                      The Computer Analogy </a:t>
            </a:r>
            <a:endParaRPr lang="ar-SA" sz="2800" dirty="0" smtClean="0"/>
          </a:p>
          <a:p>
            <a:pPr marL="736600" indent="-73660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295400"/>
          </a:xfrm>
          <a:solidFill>
            <a:schemeClr val="bg1"/>
          </a:solidFill>
          <a:ln>
            <a:solidFill>
              <a:schemeClr val="tx2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dirty="0" smtClean="0"/>
              <a:t>Constructive Alignment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6019800" y="3429000"/>
            <a:ext cx="1752600" cy="99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Organization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048000" y="1600200"/>
            <a:ext cx="2819400" cy="646331"/>
          </a:xfrm>
          <a:prstGeom prst="rect">
            <a:avLst/>
          </a:prstGeom>
          <a:solidFill>
            <a:schemeClr val="bg2">
              <a:lumMod val="90000"/>
            </a:scheme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Functional Requirements</a:t>
            </a:r>
          </a:p>
          <a:p>
            <a:r>
              <a:rPr lang="en-US" dirty="0" smtClean="0"/>
              <a:t>Information Needs</a:t>
            </a:r>
          </a:p>
        </p:txBody>
      </p:sp>
      <p:sp>
        <p:nvSpPr>
          <p:cNvPr id="10" name="Flowchart: Magnetic Disk 9"/>
          <p:cNvSpPr/>
          <p:nvPr/>
        </p:nvSpPr>
        <p:spPr>
          <a:xfrm>
            <a:off x="1219200" y="3124200"/>
            <a:ext cx="1600200" cy="1524000"/>
          </a:xfrm>
          <a:prstGeom prst="flowChartMagneticDisk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chemeClr val="tx1"/>
                </a:solidFill>
              </a:rPr>
              <a:t>IS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048000" y="5325070"/>
            <a:ext cx="2743200" cy="923330"/>
          </a:xfrm>
          <a:prstGeom prst="rect">
            <a:avLst/>
          </a:prstGeom>
          <a:solidFill>
            <a:schemeClr val="bg2">
              <a:lumMod val="90000"/>
            </a:schemeClr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B.P Reengineering, Restructuring  and  </a:t>
            </a:r>
          </a:p>
          <a:p>
            <a:r>
              <a:rPr lang="en-US" dirty="0" smtClean="0"/>
              <a:t>Org. Redesign</a:t>
            </a:r>
            <a:endParaRPr lang="en-US" dirty="0"/>
          </a:p>
        </p:txBody>
      </p:sp>
      <p:sp>
        <p:nvSpPr>
          <p:cNvPr id="13" name="Bent Arrow 12"/>
          <p:cNvSpPr/>
          <p:nvPr/>
        </p:nvSpPr>
        <p:spPr>
          <a:xfrm rot="10800000" flipH="1">
            <a:off x="1752600" y="4724399"/>
            <a:ext cx="1181434" cy="1495123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ight Arrow 13"/>
          <p:cNvSpPr/>
          <p:nvPr/>
        </p:nvSpPr>
        <p:spPr>
          <a:xfrm>
            <a:off x="3048000" y="3733800"/>
            <a:ext cx="2895600" cy="68580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Formation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5" name="Bent Arrow 14"/>
          <p:cNvSpPr/>
          <p:nvPr/>
        </p:nvSpPr>
        <p:spPr>
          <a:xfrm rot="5400000" flipH="1">
            <a:off x="5905500" y="4610100"/>
            <a:ext cx="1447800" cy="1524000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048000" y="4953000"/>
            <a:ext cx="2743200" cy="3693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Transformation</a:t>
            </a:r>
            <a:endParaRPr lang="en-US" dirty="0"/>
          </a:p>
        </p:txBody>
      </p:sp>
      <p:sp>
        <p:nvSpPr>
          <p:cNvPr id="17" name="Bent Arrow 16"/>
          <p:cNvSpPr/>
          <p:nvPr/>
        </p:nvSpPr>
        <p:spPr>
          <a:xfrm flipH="1">
            <a:off x="5791200" y="1676400"/>
            <a:ext cx="1371600" cy="1676400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Bent Arrow 17"/>
          <p:cNvSpPr/>
          <p:nvPr/>
        </p:nvSpPr>
        <p:spPr>
          <a:xfrm rot="16200000" flipH="1">
            <a:off x="1709721" y="1633521"/>
            <a:ext cx="1181434" cy="1495123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086600" y="624840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arafatmy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4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8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1447800"/>
          </a:xfrm>
          <a:solidFill>
            <a:schemeClr val="bg2">
              <a:lumMod val="5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en-US" sz="5400" dirty="0" smtClean="0">
                <a:solidFill>
                  <a:schemeClr val="tx1"/>
                </a:solidFill>
              </a:rPr>
              <a:t>Recommendations </a:t>
            </a:r>
            <a:br>
              <a:rPr lang="en-US" sz="5400" dirty="0" smtClean="0">
                <a:solidFill>
                  <a:schemeClr val="tx1"/>
                </a:solidFill>
              </a:rPr>
            </a:br>
            <a:r>
              <a:rPr lang="en-US" sz="5400" dirty="0" smtClean="0"/>
              <a:t>Invest in the Intellectual Capital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0"/>
            <a:ext cx="8915400" cy="38100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0070C0"/>
                </a:solidFill>
              </a:rPr>
              <a:t>Top Mgmt Support.</a:t>
            </a:r>
          </a:p>
          <a:p>
            <a:r>
              <a:rPr lang="en-US" sz="3200" dirty="0" smtClean="0">
                <a:solidFill>
                  <a:srgbClr val="0070C0"/>
                </a:solidFill>
              </a:rPr>
              <a:t>Prepare &amp; Awareness.</a:t>
            </a:r>
          </a:p>
          <a:p>
            <a:r>
              <a:rPr lang="en-US" sz="3200" dirty="0" smtClean="0">
                <a:solidFill>
                  <a:srgbClr val="0070C0"/>
                </a:solidFill>
              </a:rPr>
              <a:t>Involvement.</a:t>
            </a:r>
          </a:p>
          <a:p>
            <a:r>
              <a:rPr lang="en-US" sz="3200" dirty="0" smtClean="0">
                <a:solidFill>
                  <a:srgbClr val="FF0000"/>
                </a:solidFill>
              </a:rPr>
              <a:t>Adaptive Change … Restructuring </a:t>
            </a:r>
          </a:p>
          <a:p>
            <a:r>
              <a:rPr lang="en-US" sz="3200" dirty="0" smtClean="0">
                <a:solidFill>
                  <a:srgbClr val="FF0000"/>
                </a:solidFill>
              </a:rPr>
              <a:t>e-Infrastructure.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Technology, </a:t>
            </a:r>
            <a:endParaRPr lang="en-US" dirty="0" smtClean="0"/>
          </a:p>
          <a:p>
            <a:r>
              <a:rPr lang="en-US" dirty="0" smtClean="0"/>
              <a:t>Strategy    …  Management, Leadership </a:t>
            </a:r>
          </a:p>
          <a:p>
            <a:r>
              <a:rPr lang="en-US" dirty="0" smtClean="0"/>
              <a:t>Structure  …  size – performance relation</a:t>
            </a:r>
          </a:p>
          <a:p>
            <a:r>
              <a:rPr lang="en-US" dirty="0" smtClean="0"/>
              <a:t>Culture … social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81000" y="228600"/>
            <a:ext cx="8305800" cy="9906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76200">
            <a:solidFill>
              <a:srgbClr val="FF0000"/>
            </a:solidFill>
          </a:ln>
        </p:spPr>
        <p:txBody>
          <a:bodyPr vert="horz">
            <a:normAutofit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Constructive Alignment.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maher\Pictures\Educational\where to loo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228600" y="5638800"/>
            <a:ext cx="8610600" cy="762000"/>
          </a:xfrm>
        </p:spPr>
        <p:txBody>
          <a:bodyPr>
            <a:noAutofit/>
          </a:bodyPr>
          <a:lstStyle/>
          <a:p>
            <a:pPr algn="ctr"/>
            <a:r>
              <a:rPr lang="en-US" sz="6000" dirty="0" smtClean="0">
                <a:solidFill>
                  <a:srgbClr val="FF0000"/>
                </a:solidFill>
              </a:rPr>
              <a:t>Avoid…</a:t>
            </a:r>
            <a:r>
              <a:rPr lang="en-US" sz="4400" dirty="0" smtClean="0"/>
              <a:t> thought control</a:t>
            </a:r>
            <a:r>
              <a:rPr lang="en-US" sz="4400" dirty="0" smtClean="0">
                <a:solidFill>
                  <a:srgbClr val="FF0000"/>
                </a:solidFill>
              </a:rPr>
              <a:t>…</a:t>
            </a:r>
            <a:r>
              <a:rPr lang="en-US" sz="4400" dirty="0" smtClean="0"/>
              <a:t> </a:t>
            </a:r>
            <a:r>
              <a:rPr lang="en-US" sz="4800" b="1" dirty="0" smtClean="0">
                <a:solidFill>
                  <a:srgbClr val="FF0000"/>
                </a:solidFill>
              </a:rPr>
              <a:t>Cloning</a:t>
            </a:r>
            <a:endParaRPr lang="en-US" sz="4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228600"/>
            <a:ext cx="8001000" cy="92333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76200">
            <a:solidFill>
              <a:srgbClr val="FF0000"/>
            </a:solidFill>
          </a:ln>
        </p:spPr>
        <p:txBody>
          <a:bodyPr vert="horz">
            <a:normAutofit/>
          </a:bodyPr>
          <a:lstStyle/>
          <a:p>
            <a:pPr marL="274320" indent="-274320" algn="ctr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ar-SA" sz="5400" dirty="0" smtClean="0"/>
              <a:t>”المستقبل الذي نتمناه - سلوك نتبناه“</a:t>
            </a:r>
            <a:endParaRPr lang="en-US" sz="5400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533400" y="1447800"/>
            <a:ext cx="8001000" cy="3962400"/>
          </a:xfrm>
        </p:spPr>
        <p:txBody>
          <a:bodyPr/>
          <a:lstStyle/>
          <a:p>
            <a:r>
              <a:rPr lang="en-US" dirty="0" smtClean="0"/>
              <a:t>Responsibility </a:t>
            </a:r>
            <a:r>
              <a:rPr lang="en-US" dirty="0" smtClean="0"/>
              <a:t>&amp; Dialogue.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Paradigm Shifts and Challenges.</a:t>
            </a:r>
          </a:p>
          <a:p>
            <a:r>
              <a:rPr lang="en-US" dirty="0" smtClean="0"/>
              <a:t>Classes of Organization.</a:t>
            </a:r>
          </a:p>
          <a:p>
            <a:r>
              <a:rPr lang="en-US" dirty="0" smtClean="0"/>
              <a:t>Change …  “to Improve, not to Prove”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533400" y="381000"/>
            <a:ext cx="8067675" cy="8382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lnSpc>
                <a:spcPct val="102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AU" sz="3800" dirty="0" smtClean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Paradigm shifts in Economies</a:t>
            </a:r>
            <a:endParaRPr lang="en-AU" sz="3800" dirty="0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323850" y="1500188"/>
            <a:ext cx="8605838" cy="3224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34963" indent="-334963">
              <a:lnSpc>
                <a:spcPct val="102000"/>
              </a:lnSpc>
              <a:spcBef>
                <a:spcPts val="650"/>
              </a:spcBef>
              <a:buClr>
                <a:srgbClr val="FFFF00"/>
              </a:buClr>
              <a:buFont typeface="Monotype Sorts" charset="2"/>
              <a:buChar char=""/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</a:pPr>
            <a:r>
              <a:rPr lang="en-AU" sz="2600" dirty="0" smtClean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Agriculture based economy </a:t>
            </a:r>
            <a:endParaRPr lang="en-AU" sz="2600" dirty="0">
              <a:solidFill>
                <a:schemeClr val="accent1"/>
              </a:solidFill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  <a:p>
            <a:pPr marL="334963" indent="-334963">
              <a:lnSpc>
                <a:spcPct val="102000"/>
              </a:lnSpc>
              <a:spcBef>
                <a:spcPts val="650"/>
              </a:spcBef>
              <a:buClr>
                <a:srgbClr val="FFFF00"/>
              </a:buClr>
              <a:buFont typeface="Monotype Sorts" charset="2"/>
              <a:buChar char=""/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</a:pPr>
            <a:r>
              <a:rPr lang="en-AU" sz="2600" dirty="0" smtClean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Industry based economy</a:t>
            </a:r>
            <a:endParaRPr lang="en-AU" sz="2600" dirty="0">
              <a:solidFill>
                <a:schemeClr val="accent1"/>
              </a:solidFill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  <a:p>
            <a:pPr marL="334963" indent="-334963">
              <a:lnSpc>
                <a:spcPct val="102000"/>
              </a:lnSpc>
              <a:spcBef>
                <a:spcPts val="650"/>
              </a:spcBef>
              <a:buClr>
                <a:srgbClr val="FFFF00"/>
              </a:buClr>
              <a:buFont typeface="Monotype Sorts" charset="2"/>
              <a:buChar char=""/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</a:pPr>
            <a:r>
              <a:rPr lang="en-AU" sz="2600" dirty="0" smtClean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Information based economy</a:t>
            </a:r>
          </a:p>
          <a:p>
            <a:pPr marL="334963" indent="-334963">
              <a:lnSpc>
                <a:spcPct val="102000"/>
              </a:lnSpc>
              <a:spcBef>
                <a:spcPts val="650"/>
              </a:spcBef>
              <a:buClr>
                <a:srgbClr val="FFFF00"/>
              </a:buClr>
              <a:buFont typeface="Monotype Sorts" charset="2"/>
              <a:buChar char=""/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</a:pPr>
            <a:r>
              <a:rPr lang="en-AU" sz="2600" dirty="0" smtClean="0">
                <a:solidFill>
                  <a:schemeClr val="accent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Knowledge based economy.</a:t>
            </a:r>
            <a:endParaRPr lang="en-AU" sz="2600" dirty="0">
              <a:solidFill>
                <a:schemeClr val="accent1"/>
              </a:solidFill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  <a:p>
            <a:pPr marL="334963" indent="-334963">
              <a:lnSpc>
                <a:spcPct val="102000"/>
              </a:lnSpc>
              <a:spcBef>
                <a:spcPts val="450"/>
              </a:spcBef>
              <a:buClrTx/>
              <a:buSzTx/>
              <a:buFontTx/>
              <a:buNone/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</a:pPr>
            <a:endParaRPr lang="en-AU" dirty="0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  <a:p>
            <a:pPr marL="334963" indent="-334963">
              <a:lnSpc>
                <a:spcPct val="102000"/>
              </a:lnSpc>
              <a:spcBef>
                <a:spcPts val="450"/>
              </a:spcBef>
              <a:buClrTx/>
              <a:buSzTx/>
              <a:buFontTx/>
              <a:buNone/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</a:pPr>
            <a:r>
              <a:rPr lang="en-AU" sz="20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     Web 1.0 – Post-Web 1.0 – </a:t>
            </a:r>
            <a:r>
              <a:rPr lang="en-AU" sz="2000" dirty="0">
                <a:solidFill>
                  <a:schemeClr val="accent2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Web 2.0</a:t>
            </a:r>
            <a:r>
              <a:rPr lang="en-AU" sz="20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, 3.0 etc.</a:t>
            </a: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8572500" y="6357938"/>
            <a:ext cx="409575" cy="347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73440" rIns="90000" bIns="46800"/>
          <a:lstStyle/>
          <a:p>
            <a:pPr algn="r">
              <a:lnSpc>
                <a:spcPct val="90000"/>
              </a:lnSpc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6F27B739-C9BB-4897-96AD-0DBDF6C97FC8}" type="slidenum">
              <a:rPr lang="en-AU" sz="1400">
                <a:solidFill>
                  <a:srgbClr val="FFFFFF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 algn="r">
                <a:lnSpc>
                  <a:spcPct val="90000"/>
                </a:lnSpc>
                <a:spcBef>
                  <a:spcPts val="875"/>
                </a:spcBef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4</a:t>
            </a:fld>
            <a:endParaRPr lang="en-AU" sz="1400">
              <a:solidFill>
                <a:srgbClr val="FFFFFF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2298" name="AutoShape 10"/>
          <p:cNvCxnSpPr>
            <a:cxnSpLocks noChangeShapeType="1"/>
          </p:cNvCxnSpPr>
          <p:nvPr/>
        </p:nvCxnSpPr>
        <p:spPr bwMode="auto">
          <a:xfrm>
            <a:off x="533400" y="4267200"/>
            <a:ext cx="6286500" cy="1588"/>
          </a:xfrm>
          <a:prstGeom prst="straightConnector1">
            <a:avLst/>
          </a:prstGeom>
          <a:noFill/>
          <a:ln w="76200">
            <a:solidFill>
              <a:srgbClr val="0070C0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arafatmy@najah.edu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5867400" cy="14478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Challenges Facing HE 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sz="2800" dirty="0" smtClean="0">
                <a:solidFill>
                  <a:schemeClr val="tx1"/>
                </a:solidFill>
              </a:rPr>
              <a:t>in the 21</a:t>
            </a:r>
            <a:r>
              <a:rPr lang="en-US" sz="2800" baseline="30000" dirty="0" smtClean="0">
                <a:solidFill>
                  <a:schemeClr val="tx1"/>
                </a:solidFill>
              </a:rPr>
              <a:t>st</a:t>
            </a:r>
            <a:r>
              <a:rPr lang="en-US" sz="2800" dirty="0" smtClean="0">
                <a:solidFill>
                  <a:schemeClr val="tx1"/>
                </a:solidFill>
              </a:rPr>
              <a:t> century Tsunamis</a:t>
            </a:r>
            <a:br>
              <a:rPr lang="en-US" sz="2800" dirty="0" smtClean="0">
                <a:solidFill>
                  <a:schemeClr val="tx1"/>
                </a:solidFill>
              </a:rPr>
            </a:br>
            <a:r>
              <a:rPr lang="en-US" sz="2800" dirty="0" smtClean="0">
                <a:solidFill>
                  <a:schemeClr val="tx1"/>
                </a:solidFill>
              </a:rPr>
              <a:t>    (pedagogy of the free)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8" name="Content Placeholder 7" descr="tsunami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5732107" y="1"/>
            <a:ext cx="3411893" cy="2259226"/>
          </a:xfr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67000" y="6324600"/>
            <a:ext cx="4419600" cy="3810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hlinkClick r:id="rId4"/>
              </a:rPr>
              <a:t>arafatmy@najah.edu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8712E-372D-4D1E-ACAE-80949723F7F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81000" y="3581400"/>
            <a:ext cx="8534400" cy="95410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To open doors for </a:t>
            </a:r>
            <a:r>
              <a:rPr lang="en-US" sz="2800" dirty="0" smtClean="0">
                <a:solidFill>
                  <a:srgbClr val="FF0000"/>
                </a:solidFill>
              </a:rPr>
              <a:t>participants</a:t>
            </a:r>
            <a:r>
              <a:rPr lang="en-US" sz="2800" dirty="0" smtClean="0"/>
              <a:t> </a:t>
            </a:r>
            <a:r>
              <a:rPr lang="en-US" sz="2800" dirty="0"/>
              <a:t>to realize </a:t>
            </a:r>
            <a:r>
              <a:rPr lang="en-US" sz="2800" dirty="0" smtClean="0"/>
              <a:t>their </a:t>
            </a:r>
            <a:r>
              <a:rPr lang="en-US" sz="2800" dirty="0"/>
              <a:t>capacity to </a:t>
            </a:r>
            <a:r>
              <a:rPr lang="en-US" sz="2800" dirty="0" smtClean="0"/>
              <a:t>collaborate, cooperate, Innovate, and excel.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90600" y="5257800"/>
            <a:ext cx="6553200" cy="12003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7620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2800" dirty="0" smtClean="0"/>
              <a:t>“Socially Interactive Participation in Meaning Making” </a:t>
            </a:r>
            <a:r>
              <a:rPr lang="en-US" sz="1600" dirty="0" smtClean="0"/>
              <a:t>Org. Culture</a:t>
            </a:r>
            <a:r>
              <a:rPr lang="en-US" sz="2800" dirty="0" smtClean="0"/>
              <a:t> </a:t>
            </a:r>
          </a:p>
          <a:p>
            <a:r>
              <a:rPr lang="en-US" sz="1600" dirty="0" smtClean="0"/>
              <a:t>                            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33400" y="2057400"/>
            <a:ext cx="8001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/>
              <a:t> </a:t>
            </a:r>
            <a:r>
              <a:rPr lang="en-US" sz="2800" dirty="0" err="1" smtClean="0"/>
              <a:t>Massification</a:t>
            </a:r>
            <a:endParaRPr lang="en-US" sz="2800" dirty="0" smtClean="0"/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Financial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Competition and Ranking.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9" grpId="0" animBg="1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838200"/>
          </a:xfrm>
          <a:solidFill>
            <a:srgbClr val="0070C0"/>
          </a:solidFill>
        </p:spPr>
        <p:txBody>
          <a:bodyPr/>
          <a:lstStyle/>
          <a:p>
            <a:pPr indent="165100" algn="ctr"/>
            <a:r>
              <a:rPr lang="en-US" dirty="0" smtClean="0">
                <a:solidFill>
                  <a:schemeClr val="bg1"/>
                </a:solidFill>
              </a:rPr>
              <a:t>Passive Recipients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21336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200" dirty="0" smtClean="0"/>
              <a:t>One of the challenges that we are facing is the increased pressure on participants</a:t>
            </a:r>
          </a:p>
          <a:p>
            <a:pPr>
              <a:buNone/>
            </a:pPr>
            <a:r>
              <a:rPr lang="en-US" sz="3600" dirty="0" smtClean="0">
                <a:solidFill>
                  <a:srgbClr val="FF0000"/>
                </a:solidFill>
              </a:rPr>
              <a:t>                      </a:t>
            </a:r>
            <a:r>
              <a:rPr lang="en-US" sz="3600" u="sng" dirty="0" smtClean="0">
                <a:solidFill>
                  <a:srgbClr val="FF0000"/>
                </a:solidFill>
              </a:rPr>
              <a:t>to deliver </a:t>
            </a:r>
            <a:endParaRPr lang="en-US" sz="3200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3810000"/>
            <a:ext cx="8229600" cy="1676400"/>
          </a:xfrm>
          <a:prstGeom prst="rect">
            <a:avLst/>
          </a:prstGeom>
          <a:solidFill>
            <a:schemeClr val="accent2"/>
          </a:solidFill>
          <a:ln w="76200">
            <a:solidFill>
              <a:srgbClr val="FF0000"/>
            </a:solidFill>
          </a:ln>
        </p:spPr>
        <p:txBody>
          <a:bodyPr vert="horz">
            <a:no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20650"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“People do not mind hard-work, they mind making their life </a:t>
            </a:r>
            <a:r>
              <a:rPr lang="en-US" sz="3200" dirty="0" smtClean="0"/>
              <a:t>hard”.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81000" y="1600200"/>
            <a:ext cx="8229600" cy="5029200"/>
          </a:xfrm>
          <a:ln w="76200">
            <a:solidFill>
              <a:schemeClr val="tx1"/>
            </a:solidFill>
          </a:ln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6000" b="1" dirty="0" smtClean="0">
                <a:solidFill>
                  <a:srgbClr val="FF0000"/>
                </a:solidFill>
              </a:rPr>
              <a:t>Anxiety</a:t>
            </a:r>
            <a:r>
              <a:rPr lang="en-US" sz="6000" dirty="0" smtClean="0"/>
              <a:t> </a:t>
            </a:r>
          </a:p>
          <a:p>
            <a:pPr algn="ctr">
              <a:buNone/>
            </a:pPr>
            <a:r>
              <a:rPr lang="en-US" sz="7200" b="1" dirty="0" smtClean="0">
                <a:solidFill>
                  <a:srgbClr val="00B0F0"/>
                </a:solidFill>
              </a:rPr>
              <a:t>Support</a:t>
            </a:r>
          </a:p>
          <a:p>
            <a:pPr algn="ctr">
              <a:buNone/>
            </a:pPr>
            <a:r>
              <a:rPr lang="en-US" sz="7200" b="1" dirty="0" smtClean="0">
                <a:solidFill>
                  <a:srgbClr val="00B0F0"/>
                </a:solidFill>
              </a:rPr>
              <a:t>Motivation</a:t>
            </a:r>
          </a:p>
          <a:p>
            <a:pPr algn="ctr">
              <a:buNone/>
            </a:pPr>
            <a:r>
              <a:rPr lang="en-US" sz="7200" b="1" dirty="0" smtClean="0">
                <a:solidFill>
                  <a:srgbClr val="00B0F0"/>
                </a:solidFill>
              </a:rPr>
              <a:t>Engagement</a:t>
            </a:r>
            <a:endParaRPr lang="en-US" sz="6000" b="1" dirty="0">
              <a:solidFill>
                <a:srgbClr val="00B0F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9144000" cy="156966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“Comfort Zone </a:t>
            </a:r>
          </a:p>
          <a:p>
            <a:pPr algn="ctr"/>
            <a:r>
              <a:rPr lang="en-US" sz="4800" dirty="0" smtClean="0"/>
              <a:t> Challenge”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38912"/>
            <a:ext cx="8610600" cy="1389888"/>
          </a:xfrm>
          <a:solidFill>
            <a:srgbClr val="0070C0"/>
          </a:solidFill>
          <a:ln>
            <a:solidFill>
              <a:srgbClr val="FFC000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5 Pillars of Successful Org.</a:t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>(</a:t>
            </a:r>
            <a:r>
              <a:rPr lang="ar-SA" b="1" dirty="0" smtClean="0">
                <a:solidFill>
                  <a:schemeClr val="bg1"/>
                </a:solidFill>
              </a:rPr>
              <a:t>الجامعات</a:t>
            </a:r>
            <a:r>
              <a:rPr lang="en-US" b="1" dirty="0" smtClean="0">
                <a:solidFill>
                  <a:schemeClr val="bg1"/>
                </a:solidFill>
              </a:rPr>
              <a:t>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392680"/>
            <a:ext cx="8686800" cy="579120"/>
          </a:xfrm>
        </p:spPr>
        <p:txBody>
          <a:bodyPr/>
          <a:lstStyle/>
          <a:p>
            <a:pPr lvl="0"/>
            <a:r>
              <a:rPr lang="en-US" dirty="0" smtClean="0"/>
              <a:t>Outstanding </a:t>
            </a:r>
            <a:r>
              <a:rPr lang="en-US" dirty="0" smtClean="0">
                <a:solidFill>
                  <a:srgbClr val="FF0000"/>
                </a:solidFill>
              </a:rPr>
              <a:t>student</a:t>
            </a:r>
            <a:r>
              <a:rPr lang="en-US" dirty="0" smtClean="0"/>
              <a:t>, (Surface, Deep, Strategic Learners)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04800" y="3276600"/>
            <a:ext cx="8610600" cy="609600"/>
          </a:xfrm>
          <a:prstGeom prst="rect">
            <a:avLst/>
          </a:prstGeom>
          <a:ln>
            <a:solidFill>
              <a:srgbClr val="FFC000"/>
            </a:solidFill>
          </a:ln>
        </p:spPr>
        <p:txBody>
          <a:bodyPr vert="horz">
            <a:normAutofit fontScale="925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Outstanding 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faculty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(Knowledge, 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What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&amp; </a:t>
            </a:r>
            <a:r>
              <a:rPr kumimoji="0" 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How</a:t>
            </a: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 teach)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81000" y="4114800"/>
            <a:ext cx="8534400" cy="762000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Outstanding 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Mgmt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ar-SA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&amp;</a:t>
            </a: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lang="en-US" sz="2600" dirty="0" smtClean="0"/>
              <a:t>     Performance vs. Conformance</a:t>
            </a: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04800" y="4953000"/>
            <a:ext cx="8229600" cy="609600"/>
          </a:xfrm>
          <a:prstGeom prst="rect">
            <a:avLst/>
          </a:prstGeom>
        </p:spPr>
        <p:txBody>
          <a:bodyPr vert="horz">
            <a:normAutofit fontScale="92500"/>
          </a:bodyPr>
          <a:lstStyle/>
          <a:p>
            <a:pPr marL="27432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Learning</a:t>
            </a:r>
            <a:r>
              <a:rPr kumimoji="0" lang="en-US" sz="26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Environment</a:t>
            </a:r>
            <a:r>
              <a:rPr kumimoji="0" lang="en-US" sz="26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lang="en-US" sz="2800" dirty="0" smtClean="0"/>
              <a:t>Connected to Community needs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81000" y="5638800"/>
            <a:ext cx="8229600" cy="6096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28600" y="381000"/>
            <a:ext cx="8610600" cy="1389888"/>
          </a:xfrm>
          <a:prstGeom prst="rect">
            <a:avLst/>
          </a:prstGeom>
          <a:solidFill>
            <a:srgbClr val="0070C0"/>
          </a:solidFill>
          <a:ln>
            <a:solidFill>
              <a:srgbClr val="FFC000"/>
            </a:solidFill>
          </a:ln>
        </p:spPr>
        <p:txBody>
          <a:bodyPr vert="horz" lIns="0" rIns="0" bIns="0" anchor="b">
            <a:normAutofit fontScale="90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5 Pillars of Successful Org.</a:t>
            </a:r>
            <a:br>
              <a:rPr kumimoji="0" lang="en-US" sz="50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50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</a:t>
            </a:r>
            <a:r>
              <a:rPr kumimoji="0" lang="ar-SA" sz="50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الجامعات</a:t>
            </a:r>
            <a:r>
              <a:rPr kumimoji="0" lang="en-US" sz="50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)</a:t>
            </a:r>
            <a:endParaRPr kumimoji="0" lang="en-US" sz="5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/>
      <p:bldP spid="6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78028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Classes of Organization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304800" y="1219200"/>
          <a:ext cx="8229600" cy="543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Org. Elements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Rational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Natural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Open</a:t>
                      </a:r>
                      <a:r>
                        <a:rPr lang="en-US" baseline="0" dirty="0" smtClean="0"/>
                        <a:t> System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Participants:</a:t>
                      </a:r>
                    </a:p>
                    <a:p>
                      <a:r>
                        <a:rPr lang="en-US" dirty="0" smtClean="0"/>
                        <a:t>Key factors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Leaders / Admin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Participants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Stakeholders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Social Structure:</a:t>
                      </a:r>
                    </a:p>
                    <a:p>
                      <a:r>
                        <a:rPr lang="en-US" sz="1400" dirty="0" smtClean="0"/>
                        <a:t>Values/Principles that guide</a:t>
                      </a:r>
                      <a:r>
                        <a:rPr lang="en-US" sz="1400" baseline="0" dirty="0" smtClean="0"/>
                        <a:t> patterns of relations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Formal/</a:t>
                      </a:r>
                      <a:r>
                        <a:rPr lang="en-US" baseline="0" dirty="0" smtClean="0"/>
                        <a:t> Planned / Hierarchal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Informal and</a:t>
                      </a:r>
                      <a:r>
                        <a:rPr lang="en-US" baseline="0" dirty="0" smtClean="0"/>
                        <a:t> emergent formal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External world permeate internal organization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Goals:</a:t>
                      </a:r>
                    </a:p>
                    <a:p>
                      <a:r>
                        <a:rPr lang="en-US" sz="1400" dirty="0" smtClean="0"/>
                        <a:t>Desired ends</a:t>
                      </a:r>
                      <a:r>
                        <a:rPr lang="en-US" sz="1400" baseline="0" dirty="0" smtClean="0"/>
                        <a:t> achieved through performance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Specific Mission</a:t>
                      </a:r>
                    </a:p>
                    <a:p>
                      <a:r>
                        <a:rPr lang="en-US" dirty="0" smtClean="0"/>
                        <a:t>Specific</a:t>
                      </a:r>
                      <a:r>
                        <a:rPr lang="en-US" baseline="0" dirty="0" smtClean="0"/>
                        <a:t> Goals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Multiple / Conflicting Goals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Survival / Legitimacy in environment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Technology/Tasks</a:t>
                      </a:r>
                    </a:p>
                    <a:p>
                      <a:r>
                        <a:rPr lang="en-US" sz="1400" dirty="0" smtClean="0"/>
                        <a:t>Means  to render Inputs into outputs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Maximize, Decision</a:t>
                      </a:r>
                      <a:r>
                        <a:rPr lang="en-US" baseline="0" dirty="0" smtClean="0"/>
                        <a:t> Trees</a:t>
                      </a:r>
                    </a:p>
                    <a:p>
                      <a:r>
                        <a:rPr lang="en-US" baseline="0" dirty="0" smtClean="0"/>
                        <a:t>SOP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Contingent decisions,</a:t>
                      </a:r>
                      <a:r>
                        <a:rPr lang="en-US" baseline="0" dirty="0" smtClean="0"/>
                        <a:t> Efficiency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Less decisions More emergence</a:t>
                      </a:r>
                    </a:p>
                    <a:p>
                      <a:r>
                        <a:rPr lang="en-US" dirty="0" err="1" smtClean="0"/>
                        <a:t>Env</a:t>
                      </a:r>
                      <a:r>
                        <a:rPr lang="en-US" dirty="0" smtClean="0"/>
                        <a:t>. determinism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Environment:</a:t>
                      </a:r>
                    </a:p>
                    <a:p>
                      <a:r>
                        <a:rPr lang="en-US" sz="1400" dirty="0" smtClean="0"/>
                        <a:t>The physical, technological, cultural, social context in which org. 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400" baseline="0" dirty="0" smtClean="0"/>
                        <a:t>are embedded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Almost ignored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Minor</a:t>
                      </a:r>
                      <a:r>
                        <a:rPr lang="en-US" baseline="0" dirty="0" smtClean="0"/>
                        <a:t> role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Key variable that drive the Org. in a global economy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6863</TotalTime>
  <Words>694</Words>
  <Application>Microsoft Office PowerPoint</Application>
  <PresentationFormat>On-screen Show (4:3)</PresentationFormat>
  <Paragraphs>171</Paragraphs>
  <Slides>20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Flow</vt:lpstr>
      <vt:lpstr>مأسـسـة  الادارة الالكترونية Constructive Alignment   </vt:lpstr>
      <vt:lpstr>Slide 2</vt:lpstr>
      <vt:lpstr>Slide 3</vt:lpstr>
      <vt:lpstr>Slide 4</vt:lpstr>
      <vt:lpstr>Challenges Facing HE  in the 21st century Tsunamis     (pedagogy of the free)</vt:lpstr>
      <vt:lpstr>Passive Recipients</vt:lpstr>
      <vt:lpstr>Slide 7</vt:lpstr>
      <vt:lpstr>5 Pillars of Successful Org. (الجامعات)</vt:lpstr>
      <vt:lpstr>Classes of Organization</vt:lpstr>
      <vt:lpstr>Slide 10</vt:lpstr>
      <vt:lpstr>Slide 11</vt:lpstr>
      <vt:lpstr>Competitive – Comparative Advantages </vt:lpstr>
      <vt:lpstr>  “The strategic role of IT, believe it, act on it, or become a footnote in history”              J. O’Brien</vt:lpstr>
      <vt:lpstr>الفجوة الرقمية و السعي الدائم لتحقيق اكبر قدر من للمواكبة … </vt:lpstr>
      <vt:lpstr>العوامل المؤثرة - اسباب التحول الى تطبيق الادارة الالكترونية</vt:lpstr>
      <vt:lpstr>الادارة الالكترونية ليست حوسبة للممارسات التقليدية </vt:lpstr>
      <vt:lpstr>Technical vs. Adaptive Change The problem of trying to change our mindsets through skills sets Bob Kegan and Lisa Lahey</vt:lpstr>
      <vt:lpstr>Constructive Alignment</vt:lpstr>
      <vt:lpstr>Recommendations  Invest in the Intellectual Capital </vt:lpstr>
      <vt:lpstr>Avoid… thought control… Cloning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Learner create content</dc:title>
  <dc:creator>Maher Y. ARAFAT</dc:creator>
  <cp:keywords>LCC</cp:keywords>
  <cp:lastModifiedBy>Maher ARAFAT</cp:lastModifiedBy>
  <cp:revision>104</cp:revision>
  <dcterms:created xsi:type="dcterms:W3CDTF">2012-04-20T07:50:30Z</dcterms:created>
  <dcterms:modified xsi:type="dcterms:W3CDTF">2015-03-31T08:02:16Z</dcterms:modified>
</cp:coreProperties>
</file>